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it-IT" sz="3200" b="0" strike="noStrike" spc="-1">
                <a:solidFill>
                  <a:srgbClr val="8B8B8B"/>
                </a:solidFill>
                <a:latin typeface="Calibri"/>
              </a:rPr>
              <a:t>NOME E COGNOME</a:t>
            </a:r>
            <a:endParaRPr lang="it-IT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it-IT" sz="3200" b="0" strike="noStrike" spc="-1">
                <a:solidFill>
                  <a:srgbClr val="8B8B8B"/>
                </a:solidFill>
                <a:latin typeface="Calibri"/>
              </a:rPr>
              <a:t>CLASSE</a:t>
            </a:r>
            <a:endParaRPr lang="it-IT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it-IT" sz="3200" b="0" strike="noStrike" spc="-1">
                <a:solidFill>
                  <a:srgbClr val="8B8B8B"/>
                </a:solidFill>
                <a:latin typeface="Calibri"/>
              </a:rPr>
              <a:t>SCUOLA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685800" y="213048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it-IT" sz="3600" b="0" i="1" strike="noStrike" spc="-1">
                <a:solidFill>
                  <a:srgbClr val="000000"/>
                </a:solidFill>
                <a:latin typeface="Calibri"/>
                <a:ea typeface="Microsoft YaHei"/>
              </a:rPr>
              <a:t>percorsi per le competenze trasversali e per l'orientamento</a:t>
            </a:r>
            <a:endParaRPr lang="it-IT" sz="3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 dirty="0">
                <a:solidFill>
                  <a:srgbClr val="000000"/>
                </a:solidFill>
                <a:latin typeface="Calibri"/>
              </a:rPr>
              <a:t>TIROCINIO PERSONALE</a:t>
            </a:r>
            <a:endParaRPr lang="it-IT" sz="4400" b="0" strike="noStrike" spc="-1" dirty="0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32000" y="1416960"/>
            <a:ext cx="8228880" cy="506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it-IT" sz="2000" b="1" strike="noStrike" spc="-1">
                <a:solidFill>
                  <a:srgbClr val="000000"/>
                </a:solidFill>
                <a:latin typeface="Calibri"/>
              </a:rPr>
              <a:t>PARTE FINALE</a:t>
            </a: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 –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Sviluppa una riflessione in un’ottica orientativa sulla significatività e sulla ricaduta di tali attività di studio e/o di lavoro post diploma.</a:t>
            </a: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it-IT" sz="900" b="0" strike="noStrike" spc="-1">
                <a:solidFill>
                  <a:srgbClr val="000000"/>
                </a:solidFill>
                <a:latin typeface="Cambria"/>
              </a:rPr>
              <a:t> </a:t>
            </a:r>
            <a:endParaRPr lang="it-IT" sz="9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900" b="0" strike="noStrike" spc="-1">
              <a:latin typeface="Arial"/>
            </a:endParaRPr>
          </a:p>
          <a:p>
            <a:r>
              <a:rPr lang="it-IT" sz="2000" b="1" strike="noStrike" spc="-1">
                <a:solidFill>
                  <a:srgbClr val="000000"/>
                </a:solidFill>
                <a:latin typeface="Cambria"/>
              </a:rPr>
              <a:t>Deve pertanto considerare</a:t>
            </a:r>
            <a:r>
              <a:rPr lang="it-IT" sz="2000" b="0" strike="noStrike" spc="-1">
                <a:solidFill>
                  <a:srgbClr val="000000"/>
                </a:solidFill>
                <a:latin typeface="Cambria"/>
              </a:rPr>
              <a:t>:</a:t>
            </a:r>
            <a:endParaRPr lang="it-IT" sz="2000" b="0" strike="noStrike" spc="-1">
              <a:latin typeface="Arial"/>
            </a:endParaRPr>
          </a:p>
          <a:p>
            <a:r>
              <a:rPr lang="it-IT" sz="2000" b="0" strike="noStrike" spc="-1">
                <a:solidFill>
                  <a:srgbClr val="000000"/>
                </a:solidFill>
                <a:latin typeface="Cambria"/>
              </a:rPr>
              <a:t> </a:t>
            </a:r>
            <a:endParaRPr lang="it-IT" sz="2000" b="0" strike="noStrike" spc="-1">
              <a:latin typeface="Arial"/>
            </a:endParaRPr>
          </a:p>
          <a:p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libri;Calibri"/>
              </a:rPr>
              <a:t>- 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</a:rPr>
              <a:t>le competenze da te acquisite nell’ambito del PCTO e di quelle che secondo te, alla luce di quello che hai osservato, sarebbe utile possedere; </a:t>
            </a:r>
            <a:endParaRPr lang="it-IT" sz="1400" b="0" strike="noStrike" spc="-1">
              <a:latin typeface="Arial"/>
            </a:endParaRPr>
          </a:p>
          <a:p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libri;Calibri"/>
              </a:rPr>
              <a:t>- 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</a:rPr>
              <a:t>le difficoltà incontrate, anche in relazione all’adeguatezza della tua preparazione, con riferimento alla tua formazione scolastica; </a:t>
            </a:r>
            <a:endParaRPr lang="it-IT" sz="1400" b="0" strike="noStrike" spc="-1">
              <a:latin typeface="Arial"/>
            </a:endParaRPr>
          </a:p>
          <a:p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libri;Calibri"/>
              </a:rPr>
              <a:t>- 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</a:rPr>
              <a:t>il legame dell’esperienza con il tuo percorso di studi, con riferimento al progetto formativo, verificando se sono stati raggiunti i risultati previsti e/o non previsti; </a:t>
            </a:r>
            <a:endParaRPr lang="it-IT" sz="1400" b="0" strike="noStrike" spc="-1">
              <a:latin typeface="Arial"/>
            </a:endParaRPr>
          </a:p>
          <a:p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libri;Calibri"/>
              </a:rPr>
              <a:t>- 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</a:rPr>
              <a:t>il legame dell’esperienza con le tue scelte future, con riferimento agli apprendimenti che hai acquisito, anche riguardanti la conoscenza del territorio e delle sue vocazioni, e alla loro coerenza con la scelta di percorsi di studio ulteriori (ITS, Università) e/o di ambiti lavorativi; </a:t>
            </a:r>
            <a:endParaRPr lang="it-IT" sz="1400" b="0" strike="noStrike" spc="-1">
              <a:latin typeface="Arial"/>
            </a:endParaRPr>
          </a:p>
          <a:p>
            <a:endParaRPr lang="it-IT" sz="1400" b="0" strike="noStrike" spc="-1">
              <a:latin typeface="Arial"/>
            </a:endParaRPr>
          </a:p>
          <a:p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Microsoft YaHei"/>
              </a:rPr>
              <a:t>Nelle conclusioni, chiarisci e sintetizza il valore formativo complessivo della tua esperienza: scoprire le tue disposizioni e attitudini, approfondire aspetti professionali e/o di studio, confermare o confutare certezze od opinioni, focalizzare/definire il progetto di studio/lavoro. 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kern="1200" spc="-1" dirty="0" smtClean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Esiti in prospettiva orientativa</a:t>
            </a:r>
            <a:endParaRPr lang="it-IT" sz="4400" kern="1200" spc="-1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egnaposto tes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it-IT" dirty="0" smtClean="0"/>
              <a:t>Slide vuota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kern="1200" spc="-1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Esiti in prospettiva orientativa</a:t>
            </a:r>
          </a:p>
        </p:txBody>
      </p:sp>
      <p:sp>
        <p:nvSpPr>
          <p:cNvPr id="4" name="Segnaposto tes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it-IT" dirty="0" smtClean="0"/>
              <a:t>Slide vuota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INDICE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1.1 INTRODUZIONE</a:t>
            </a:r>
            <a:endParaRPr lang="it-IT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1.2 RIFERIMENTI NORMATIVI</a:t>
            </a:r>
            <a:endParaRPr lang="it-IT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1.3 ELABORATO MULTIMEDIALE sui PTCO </a:t>
            </a:r>
            <a:endParaRPr lang="it-IT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Prima parte</a:t>
            </a:r>
            <a:endParaRPr lang="it-IT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Seconda parte</a:t>
            </a:r>
            <a:endParaRPr lang="it-IT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Terza parte </a:t>
            </a:r>
            <a:endParaRPr lang="it-IT" sz="32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INTRODUZIONE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457200" y="1412640"/>
            <a:ext cx="8228880" cy="496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L’Alternanza Scuola-Lavoro è una metodologia didattica che consente allo studente del secondo ciclo di sperimentare nel mondo del lavoro le conoscenze acquisite in ambito scolastico.</a:t>
            </a:r>
            <a:endParaRPr lang="it-IT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Questa metodologia permette:</a:t>
            </a:r>
            <a:endParaRPr lang="it-IT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 motivare ed orientare gli studenti</a:t>
            </a:r>
            <a:endParaRPr lang="it-IT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 diffondere la cultura del lavoro</a:t>
            </a:r>
            <a:endParaRPr lang="it-IT" sz="2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</a:rPr>
              <a:t>acquisire competenze spendibili nel mondo del lavoro</a:t>
            </a: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2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it-IT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RIFERIMENTI NORMATIVI</a:t>
            </a:r>
            <a:endParaRPr lang="it-IT" sz="4400" b="0" strike="noStrike" spc="-1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2000" b="0" i="1" strike="noStrike" spc="-1">
                <a:solidFill>
                  <a:srgbClr val="000000"/>
                </a:solidFill>
                <a:latin typeface="Calibri"/>
                <a:ea typeface="Microsoft YaHei"/>
              </a:rPr>
              <a:t>percorsi per le competenze trasversali e per l'orientamento, previsti dal d.lgs. n. 77 del 2005, e così ridenominati dall'art. l, co. 784, della l.30 dicembre 2018, n. 145</a:t>
            </a:r>
            <a:endParaRPr lang="it-IT" sz="2000" b="0" strike="noStrike" spc="-1">
              <a:latin typeface="Arial"/>
            </a:endParaRPr>
          </a:p>
          <a:p>
            <a:r>
              <a:rPr lang="it-IT" sz="2000" b="0" i="1" strike="noStrike" spc="-1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Obbligatorietà del percorso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 210 ore da svolgersi nel triennio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Strutture afferenti il percorso scolastico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Valutazione del tirocinio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Presenza di Tutor per monitorare esperienza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Documentazione specifica 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</a:rPr>
              <a:t>Elaborato multimediale per la maturità</a:t>
            </a:r>
            <a:endParaRPr lang="it-IT" sz="20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it-IT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4400" b="0" strike="noStrike" spc="-1">
                <a:solidFill>
                  <a:srgbClr val="000000"/>
                </a:solidFill>
                <a:latin typeface="Calibri"/>
              </a:rPr>
              <a:t>TIROCINIO PERSONALE</a:t>
            </a:r>
            <a:endParaRPr lang="it-IT" sz="4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3200" b="0" strike="noStrike" spc="-1">
                <a:solidFill>
                  <a:srgbClr val="000000"/>
                </a:solidFill>
                <a:latin typeface="Calibri"/>
              </a:rPr>
              <a:t>ESPERIENZE 2016-2017 ; 2017-2018 ; 2018 - 2019</a:t>
            </a:r>
            <a:endParaRPr lang="it-IT" sz="32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it-IT" sz="1800" b="0" strike="noStrike" spc="-1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it-IT" sz="1800" b="0" strike="noStrike" spc="-1">
              <a:latin typeface="Arial"/>
            </a:endParaRPr>
          </a:p>
          <a:p>
            <a:r>
              <a:rPr lang="it-IT" sz="1800" b="1" strike="noStrike" spc="-1">
                <a:solidFill>
                  <a:srgbClr val="000000"/>
                </a:solidFill>
                <a:latin typeface="Calibri"/>
              </a:rPr>
              <a:t>PARTE INIZIALE </a:t>
            </a: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- con funzione prevalentemente informativo-espositiva, riporta i dati generali: </a:t>
            </a:r>
            <a:endParaRPr lang="it-IT" sz="1800" b="0" strike="noStrike" spc="-1">
              <a:latin typeface="Arial"/>
            </a:endParaRPr>
          </a:p>
          <a:p>
            <a:endParaRPr lang="it-IT" sz="1800" b="0" strike="noStrike" spc="-1">
              <a:latin typeface="Arial"/>
            </a:endParaRPr>
          </a:p>
          <a:p>
            <a:r>
              <a:rPr lang="it-IT" sz="1300" b="0" i="1" strike="noStrike" spc="-1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300" b="0" i="1" strike="noStrike" spc="-1">
                <a:solidFill>
                  <a:srgbClr val="000000"/>
                </a:solidFill>
                <a:latin typeface="Calibri"/>
              </a:rPr>
              <a:t>sul/i periodo/i di svolgimento del PCTO, in generale, nei tre anni scolastici; </a:t>
            </a:r>
            <a:endParaRPr lang="it-IT" sz="1300" b="0" strike="noStrike" spc="-1">
              <a:latin typeface="Arial"/>
            </a:endParaRPr>
          </a:p>
          <a:p>
            <a:r>
              <a:rPr lang="it-IT" sz="1300" b="0" i="1" strike="noStrike" spc="-1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300" b="0" i="1" strike="noStrike" spc="-1">
                <a:solidFill>
                  <a:srgbClr val="000000"/>
                </a:solidFill>
                <a:latin typeface="Calibri"/>
              </a:rPr>
              <a:t>sulla/e struttura/e ospitante/i specificandone </a:t>
            </a:r>
            <a:endParaRPr lang="it-IT" sz="1300" b="0" strike="noStrike" spc="-1">
              <a:latin typeface="Arial"/>
            </a:endParaRPr>
          </a:p>
          <a:p>
            <a:r>
              <a:rPr lang="it-IT" sz="1300" b="0" i="1" strike="noStrike" spc="-1">
                <a:solidFill>
                  <a:srgbClr val="000000"/>
                </a:solidFill>
                <a:latin typeface="Calibri"/>
              </a:rPr>
              <a:t>i. il nome, l’ubicazione o la sede e qualche cenno agli spazi e all’organizzazione; </a:t>
            </a:r>
            <a:endParaRPr lang="it-IT" sz="1300" b="0" strike="noStrike" spc="-1">
              <a:latin typeface="Arial"/>
            </a:endParaRPr>
          </a:p>
          <a:p>
            <a:r>
              <a:rPr lang="it-IT" sz="1300" b="0" i="1" strike="noStrike" spc="-1">
                <a:solidFill>
                  <a:srgbClr val="000000"/>
                </a:solidFill>
                <a:latin typeface="Calibri"/>
              </a:rPr>
              <a:t>ii. il settore nel quale opera/operano (in generale - agricoltura, manifatturiero, servizi – e specifico) e l’area in cui hai svolto l’attività (ricerca e sviluppo, acquisti, produzione …);</a:t>
            </a:r>
            <a:endParaRPr lang="it-IT" sz="1300" b="0" strike="noStrike" spc="-1">
              <a:latin typeface="Arial"/>
            </a:endParaRPr>
          </a:p>
          <a:p>
            <a:r>
              <a:rPr lang="it-IT" sz="1300" b="0" i="1" strike="noStrike" spc="-1">
                <a:solidFill>
                  <a:srgbClr val="000000"/>
                </a:solidFill>
                <a:latin typeface="Calibri"/>
              </a:rPr>
              <a:t>- le motivazioni generali che ti hanno spinto ad accettare e/o scegliere quella/e esperienza/e; </a:t>
            </a:r>
            <a:endParaRPr lang="it-IT" sz="1300" b="0" strike="noStrike" spc="-1">
              <a:latin typeface="Arial"/>
            </a:endParaRPr>
          </a:p>
          <a:p>
            <a:r>
              <a:rPr lang="it-IT" sz="1300" b="0" i="1" strike="noStrike" spc="-1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300" b="0" i="1" strike="noStrike" spc="-1">
                <a:solidFill>
                  <a:srgbClr val="000000"/>
                </a:solidFill>
                <a:latin typeface="Calibri"/>
                <a:ea typeface="Microsoft YaHei"/>
              </a:rPr>
              <a:t>gli obiettivi formativi che inizialmente hai inteso raggiungere, in relazione al progetto formativo e al patto formativo, concordati con il tutor.</a:t>
            </a:r>
            <a:r>
              <a:rPr lang="it-IT" sz="900" b="0" i="1" strike="noStrike" spc="-1">
                <a:solidFill>
                  <a:srgbClr val="000000"/>
                </a:solidFill>
                <a:latin typeface="Calibri"/>
                <a:ea typeface="Microsoft YaHei"/>
              </a:rPr>
              <a:t> </a:t>
            </a:r>
            <a:r>
              <a:rPr lang="it-IT" sz="9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it-IT" sz="9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kern="1200" spc="-1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Dati generali</a:t>
            </a:r>
            <a:endParaRPr lang="it-IT" sz="4400" kern="1200" spc="-1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it-IT" dirty="0" smtClean="0"/>
              <a:t>Slide vuota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it-IT" sz="4400" b="0" strike="noStrike" spc="-1" dirty="0">
                <a:solidFill>
                  <a:srgbClr val="000000"/>
                </a:solidFill>
                <a:latin typeface="Calibri"/>
              </a:rPr>
              <a:t>TIROCINIO PERSONALE</a:t>
            </a:r>
            <a:endParaRPr lang="it-IT" sz="4400" b="0" strike="noStrike" spc="-1" dirty="0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6000">
              <a:buClr>
                <a:srgbClr val="000000"/>
              </a:buClr>
              <a:buSzPct val="45000"/>
              <a:buFont typeface="Symbol" charset="2"/>
              <a:buChar char=""/>
            </a:pPr>
            <a:r>
              <a:rPr lang="it-IT" sz="2400" b="1" strike="noStrike" spc="-1" dirty="0">
                <a:solidFill>
                  <a:srgbClr val="000000"/>
                </a:solidFill>
                <a:latin typeface="Calibri"/>
              </a:rPr>
              <a:t>PARTE CENTRALE</a:t>
            </a:r>
            <a:r>
              <a:rPr lang="it-IT" sz="2400" b="0" strike="noStrike" spc="-1" dirty="0">
                <a:solidFill>
                  <a:srgbClr val="000000"/>
                </a:solidFill>
                <a:latin typeface="Calibri"/>
              </a:rPr>
              <a:t> -  con funzione prevalentemente espositiva, informa sulle attività da te svolte e ne descrive gli esiti.</a:t>
            </a:r>
            <a:r>
              <a:rPr lang="it-IT" sz="32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it-IT" sz="3200" b="0" strike="noStrike" spc="-1" dirty="0">
              <a:latin typeface="Arial"/>
            </a:endParaRPr>
          </a:p>
          <a:p>
            <a:endParaRPr lang="it-IT" sz="3200" b="0" strike="noStrike" spc="-1" dirty="0">
              <a:latin typeface="Arial"/>
            </a:endParaRPr>
          </a:p>
          <a:p>
            <a:r>
              <a:rPr lang="it-IT" sz="2000" b="0" strike="noStrike" spc="-1" dirty="0">
                <a:solidFill>
                  <a:srgbClr val="000000"/>
                </a:solidFill>
                <a:latin typeface="Calibri"/>
              </a:rPr>
              <a:t>“</a:t>
            </a:r>
            <a:r>
              <a:rPr lang="it-IT" sz="1400" b="0" i="1" strike="noStrike" spc="-1" dirty="0">
                <a:solidFill>
                  <a:srgbClr val="000000"/>
                </a:solidFill>
                <a:latin typeface="Calibri"/>
              </a:rPr>
              <a:t>illustrare natura e caratteristiche delle attività svolte” e “correlarle alle competenze specifiche e trasversali acquisite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”.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Nella descrizione devi porre attenzione agli aspetti dell’esperienza collegati al tuo percorso di studi. Le informazioni, esposte in modo sintetico, riguarderanno: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le attività preparatorie e successive alla/e attività/e esterna/e; 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i tempi di svolgimento delle attività esterna/e (orari, giorni settimanali); 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il modo in cui ti sei inserito all’interno della/e struttura/e ospitante/i e i rapporti con il/i tutor esterno/i, </a:t>
            </a:r>
            <a:r>
              <a:rPr lang="it-IT" sz="1400" b="0" strike="noStrike" spc="-1" dirty="0" err="1">
                <a:solidFill>
                  <a:srgbClr val="000000"/>
                </a:solidFill>
                <a:latin typeface="Calibri"/>
              </a:rPr>
              <a:t>i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 colleghi di lavoro ed eventualmente gli utenti 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le attività che hai svolto oppure osservato; 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le competenze (e le conoscenze disciplinari) apprese mentre hai svolto le attività, tipiche di una o più figure professionali – AIUTARSI CON IL SUPPLEMENTO ALL’EUROPASS</a:t>
            </a:r>
            <a:endParaRPr lang="it-IT" sz="1400" b="0" strike="noStrike" spc="-1" dirty="0">
              <a:latin typeface="Arial"/>
            </a:endParaRPr>
          </a:p>
          <a:p>
            <a:r>
              <a:rPr lang="it-IT" sz="1400" b="0" strike="noStrike" spc="-1" dirty="0">
                <a:solidFill>
                  <a:srgbClr val="000000"/>
                </a:solidFill>
                <a:latin typeface="Calibri;Calibri"/>
                <a:ea typeface="Calibri;Calibri"/>
              </a:rPr>
              <a:t>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le competenze (con le conoscenze disciplinari) apprese svolgendo le attività, tipiche del tuo indirizzo di studio - </a:t>
            </a:r>
            <a:r>
              <a:rPr lang="it-IT" sz="1400" b="0" strike="noStrike" spc="-1" dirty="0">
                <a:solidFill>
                  <a:srgbClr val="000000"/>
                </a:solidFill>
                <a:latin typeface="Calibri"/>
              </a:rPr>
              <a:t>AIUTARSI CON IL SUPPLEMENTO ALL’EUROPASS</a:t>
            </a:r>
            <a:endParaRPr lang="it-IT" sz="1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kern="1200" spc="-1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Attività svolte</a:t>
            </a:r>
            <a:endParaRPr lang="it-IT" sz="4400" kern="1200" spc="-1" dirty="0">
              <a:solidFill>
                <a:srgbClr val="0000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" name="Segnaposto tes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it-IT" dirty="0" smtClean="0"/>
              <a:t>Slide vuota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kern="1200" spc="-1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Attività svolte</a:t>
            </a:r>
          </a:p>
        </p:txBody>
      </p:sp>
      <p:sp>
        <p:nvSpPr>
          <p:cNvPr id="4" name="Segnaposto testo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it-IT" dirty="0" smtClean="0"/>
              <a:t>Slide vuota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699</Words>
  <Application>Microsoft Office PowerPoint</Application>
  <PresentationFormat>Presentazione su schermo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Office Theme</vt:lpstr>
      <vt:lpstr>Office Theme</vt:lpstr>
      <vt:lpstr>Diapositiva 1</vt:lpstr>
      <vt:lpstr>Diapositiva 2</vt:lpstr>
      <vt:lpstr>Diapositiva 3</vt:lpstr>
      <vt:lpstr>Diapositiva 4</vt:lpstr>
      <vt:lpstr>Diapositiva 5</vt:lpstr>
      <vt:lpstr>Dati generali</vt:lpstr>
      <vt:lpstr>Diapositiva 7</vt:lpstr>
      <vt:lpstr>Attività svolte</vt:lpstr>
      <vt:lpstr>Attività svolte</vt:lpstr>
      <vt:lpstr>Diapositiva 10</vt:lpstr>
      <vt:lpstr>Esiti in prospettiva orientativa</vt:lpstr>
      <vt:lpstr>Esiti in prospettiva orientativa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ALTERNANZA SCUOLA-LAVORO</dc:title>
  <dc:subject/>
  <dc:creator>DOCENTE</dc:creator>
  <dc:description/>
  <cp:lastModifiedBy>Patrizia Izzo</cp:lastModifiedBy>
  <cp:revision>5</cp:revision>
  <dcterms:created xsi:type="dcterms:W3CDTF">2019-03-13T07:42:27Z</dcterms:created>
  <dcterms:modified xsi:type="dcterms:W3CDTF">2019-04-30T15:28:35Z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Presentazione su schermo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